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61" r:id="rId14"/>
    <p:sldId id="270" r:id="rId15"/>
    <p:sldId id="271" r:id="rId16"/>
    <p:sldId id="272" r:id="rId17"/>
    <p:sldId id="273" r:id="rId18"/>
    <p:sldId id="268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79" r:id="rId27"/>
    <p:sldId id="283" r:id="rId28"/>
    <p:sldId id="284" r:id="rId29"/>
    <p:sldId id="282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40" d="100"/>
          <a:sy n="40" d="100"/>
        </p:scale>
        <p:origin x="3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4A9B6-4EE8-47DE-82E7-47A39FD7C184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385E2C-7DC6-4DB9-BE32-E96CE84216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040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major waves of cholera in the early to mid 1800s in London,</a:t>
            </a:r>
          </a:p>
          <a:p>
            <a:r>
              <a:rPr lang="en-US" dirty="0"/>
              <a:t>largely thought to be spread by miasma ("dirty air")</a:t>
            </a:r>
          </a:p>
          <a:p>
            <a:r>
              <a:rPr lang="en-US" dirty="0"/>
              <a:t>John Snow believed cholera was spread through the Thames water</a:t>
            </a:r>
          </a:p>
          <a:p>
            <a:r>
              <a:rPr lang="en-US" dirty="0"/>
              <a:t>supply through an invisible creature that entered the body through</a:t>
            </a:r>
          </a:p>
          <a:p>
            <a:r>
              <a:rPr lang="en-US" dirty="0"/>
              <a:t>food and drink, caused the body to expel water, placing the creature</a:t>
            </a:r>
          </a:p>
          <a:p>
            <a:r>
              <a:rPr lang="en-US" dirty="0"/>
              <a:t>back in the Thames and causing epidemic waves</a:t>
            </a:r>
          </a:p>
          <a:p>
            <a:r>
              <a:rPr lang="en-US" dirty="0"/>
              <a:t>London passes ordinance requiring water utility companies to move</a:t>
            </a:r>
          </a:p>
          <a:p>
            <a:r>
              <a:rPr lang="en-US" dirty="0"/>
              <a:t>inlet pipe further up the Thames, above the city center, but not</a:t>
            </a:r>
          </a:p>
          <a:p>
            <a:r>
              <a:rPr lang="en-US" dirty="0"/>
              <a:t>everyone complies</a:t>
            </a:r>
          </a:p>
          <a:p>
            <a:r>
              <a:rPr lang="en-US" dirty="0"/>
              <a:t>Natural experiment: Lambeth water company moves its pipe</a:t>
            </a:r>
          </a:p>
          <a:p>
            <a:r>
              <a:rPr lang="en-US" dirty="0"/>
              <a:t>between 1849 and 1854; Southwark and Vauxhall water company</a:t>
            </a:r>
          </a:p>
          <a:p>
            <a:r>
              <a:rPr lang="en-US" dirty="0"/>
              <a:t>delayed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85E2C-7DC6-4DB9-BE32-E96CE842168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498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85E2C-7DC6-4DB9-BE32-E96CE84216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71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385E2C-7DC6-4DB9-BE32-E96CE842168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88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BB9A4-225B-AF48-E161-388A45B7D1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9F354-21AA-0386-18E1-D96F91812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EE6CE-BED7-E1ED-A797-0BCC40C0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DCB2-BEA7-4729-87D2-511E68B8A481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F23B5-4E48-CD52-2032-A6BD452D1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CD5CB-9473-6480-8253-944538FA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459B-7365-463C-8697-CE597552A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344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A1BC1-FB9C-69DF-5DAE-7906F4CF1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0B1EF7-4E69-590D-DA7A-E633659C9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6C0F5-C8F7-6EC2-5B0E-4A1A1414A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DCB2-BEA7-4729-87D2-511E68B8A481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56C12-B258-D654-49FA-97EE80379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882E5-B5CF-1DCD-CA21-98D54A6FB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459B-7365-463C-8697-CE597552A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49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C126C0-AE96-73F3-C549-1A22BDFD59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E1F005-E82C-A343-FFC6-B6420F6F9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050440-641C-46AC-3213-BB246C138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DCB2-BEA7-4729-87D2-511E68B8A481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DD340-310A-B930-2680-9C55D6153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8EB59-E373-8989-1005-8B0F787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459B-7365-463C-8697-CE597552A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89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DE23F-6BA4-F84D-6CCC-FB70FE36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386C1-E826-D6AC-0266-65D8A1CB5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EE3B99-4087-81BC-C9B0-7018374BB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DCB2-BEA7-4729-87D2-511E68B8A481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DD248-FAD6-CEFF-A48C-530D6461F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547B2-61B0-8B34-8A38-E1400F245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459B-7365-463C-8697-CE597552A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55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93F68-1209-B0D7-C2B0-C74DEC768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BEB8E-8B6F-AF7A-A62F-2D5125480A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924CB-A88E-76F7-3FDD-BC9AE2D68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DCB2-BEA7-4729-87D2-511E68B8A481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448741-E449-3DF2-445A-B8959A73E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F4265-33D5-1A73-CFA7-3B41DD298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459B-7365-463C-8697-CE597552A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64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B720D-F271-C6AD-5385-D59B6472C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8383D-3223-6027-4F06-018A3B645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A91F-CCCD-D51F-B1B2-4CCF669FE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59BF5-9F74-DBB6-0A3E-343561275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DCB2-BEA7-4729-87D2-511E68B8A481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14B53-2F70-D91B-99F1-D49F7AFF4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9910B-1FC6-41DB-FBD3-69530B8FE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459B-7365-463C-8697-CE597552A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33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DBE8-3E45-6CF9-D507-C28990C67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66DB9C-4078-E535-5EA1-9CC31CF2B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016611-C543-6EC1-3C53-939863C24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BE8E29-8549-AE32-F487-BEE3F6F1BB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E3EA61-AB1F-149A-1263-5917D00FB0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0AD626-2D44-0181-8DA8-696083DE6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DCB2-BEA7-4729-87D2-511E68B8A481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B64047-6293-C1E9-3A81-78BE0084B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DCA729-5537-C6E6-FA4D-3B1F58156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459B-7365-463C-8697-CE597552A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61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6C20C-A373-2AC1-D1ED-31F5F38C4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C33D06-48A0-5E32-CE29-E2EDF884F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DCB2-BEA7-4729-87D2-511E68B8A481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47433-D6F1-28A1-32E5-D1D65ABDE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98EC2-913F-B36C-08DE-7F0CDB95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459B-7365-463C-8697-CE597552A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669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1CA41A-A53E-F972-B2D2-055514080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DCB2-BEA7-4729-87D2-511E68B8A481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F5E0CF-DB30-DC61-AC4D-FD2F5711E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A91C4-2BE9-21B0-3D6E-7911B112B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459B-7365-463C-8697-CE597552A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251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D87EE-9F6C-1F44-3F27-6BE5A9914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1D449-646B-3B00-43ED-88839AB7A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E9FE55-9549-42FC-5C85-14A545928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5DB57E-9A93-DCAE-7AA6-77102F5DA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DCB2-BEA7-4729-87D2-511E68B8A481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E4527-0317-9339-7ECB-7DDD0E285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607475-9EF3-B2EB-D3F0-77E1BA54A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459B-7365-463C-8697-CE597552A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35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849FF-BD20-07F2-1C89-50443DB0D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8C46E1-6184-BDAC-63E1-3D7C05A626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C2493A-2529-A3A7-F31C-6254209BE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58AF1-7A53-9CF3-F6F9-9C10A9459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7DCB2-BEA7-4729-87D2-511E68B8A481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362F84-C703-9C1C-F444-42EF96F6D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7C010B-FD45-6492-EEDC-EDFD701CE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8459B-7365-463C-8697-CE597552A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525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A43C5D-047C-E253-072D-0B6E72B8F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200250-5345-F094-E72A-3CBD63FF9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3857C-24CD-7170-62FC-B3F6429680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27DCB2-BEA7-4729-87D2-511E68B8A481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80564-2464-41EE-52A3-0798EF856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D3ACA-7443-A7FB-2B17-BF41485C1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8459B-7365-463C-8697-CE597552AA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53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britishnewspaperarchive.co.uk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79623-2FF1-D942-E85B-B6032926C1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29344A-3967-A5C4-945E-21AF4B725D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24A320-8880-4B77-3C6D-3B9950673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244"/>
            <a:ext cx="12192000" cy="611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52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0418D-F994-0880-2483-2F76E3B24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75B27-574E-7341-5EC9-6FBC35BBF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B2FA7-918C-0043-F64A-A44D369EF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48" y="55659"/>
            <a:ext cx="9906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9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011CF-DD12-90D2-DD7F-190EBAE65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04AE24-D89B-68B1-982F-2A12AEB757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142968"/>
            <a:ext cx="10515600" cy="298885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4B2731-676C-BF00-BDCE-FF713B11C1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739"/>
          <a:stretch/>
        </p:blipFill>
        <p:spPr>
          <a:xfrm>
            <a:off x="838200" y="365125"/>
            <a:ext cx="8257006" cy="291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59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C1C8C-3D4A-D5EE-9039-5F5BF83B8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B155F-5180-BF17-D778-89EFB04CE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4A0455-1894-6422-D372-591CD8049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3" y="0"/>
            <a:ext cx="9830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10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65CCE3B-80F7-166E-4B67-4D9B7612A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135" y="0"/>
            <a:ext cx="95717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A796F1-790F-E44D-0C79-4A3BE0BD7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3520E-C582-8950-096E-F6AFD30DB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28483D-F981-90ED-790D-1C5839DB9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616" y="1165797"/>
            <a:ext cx="7145965" cy="557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3954B3-3AC4-DD04-413C-3F58709FE4BF}"/>
              </a:ext>
            </a:extLst>
          </p:cNvPr>
          <p:cNvSpPr txBox="1"/>
          <p:nvPr/>
        </p:nvSpPr>
        <p:spPr>
          <a:xfrm>
            <a:off x="872386" y="-17443"/>
            <a:ext cx="1143623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b="1" dirty="0"/>
              <a:t>Causal effects of minimum wage passage in NJ vs Penn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32C29C-2C20-3B9E-2693-805898EF31B5}"/>
              </a:ext>
            </a:extLst>
          </p:cNvPr>
          <p:cNvSpPr txBox="1"/>
          <p:nvPr/>
        </p:nvSpPr>
        <p:spPr>
          <a:xfrm>
            <a:off x="8348870" y="4420925"/>
            <a:ext cx="89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Treated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7400B7-E9C1-4F31-C47E-A9467ADFB3CC}"/>
              </a:ext>
            </a:extLst>
          </p:cNvPr>
          <p:cNvSpPr txBox="1"/>
          <p:nvPr/>
        </p:nvSpPr>
        <p:spPr>
          <a:xfrm>
            <a:off x="8348870" y="4051593"/>
            <a:ext cx="87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D7281F-3418-2B0B-42FC-A83E72948802}"/>
                  </a:ext>
                </a:extLst>
              </p:cNvPr>
              <p:cNvSpPr txBox="1"/>
              <p:nvPr/>
            </p:nvSpPr>
            <p:spPr>
              <a:xfrm>
                <a:off x="8319375" y="5507537"/>
                <a:ext cx="13518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𝑃𝑜𝑠𝑡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ED7281F-3418-2B0B-42FC-A83E72948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375" y="5507537"/>
                <a:ext cx="1351845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0145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5CFA3-D29E-08CB-E922-5D6DF1D9F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33834-D8C4-2EE8-4E7A-6E9CF30B2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57E4B9-CFDC-1BC9-9182-9EFE7D2BF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360" y="0"/>
            <a:ext cx="9575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67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C5944-7CFD-4D3C-8C24-4D7EC65C4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0CF01-0E6A-2433-A308-C6877AA54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6370AB-7D52-F693-B3F2-99CCBF21E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39" y="164749"/>
            <a:ext cx="9630746" cy="471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39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672E4-8195-55AD-A62F-92E3ABB5A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5952A-375D-C1C2-55B2-D43D6EBC3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F3728-BBE5-2D89-344E-6DF9F8D9E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659"/>
            <a:ext cx="9482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35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969DC-2EEB-E350-2AC9-8D52216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A9224-3D13-C6C0-50F6-04E3CF7A7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D003A-945A-033B-EC4E-25636A5B1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24" y="0"/>
            <a:ext cx="97851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14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A16A-E2FE-C5F9-E184-DCC0E932D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98BC4-DB1A-6511-9460-F953D98B0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A8FC3-C8D6-945A-DD32-85751A780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73" y="0"/>
            <a:ext cx="11314863" cy="657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55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5D41B-B9DB-700F-C172-933B6B6E2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05779-EA68-8A65-FC0B-2EDECCACB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E3897-343D-D55D-195A-2125D5E11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267" y="0"/>
            <a:ext cx="9839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78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C0CB2-FFAB-3EBB-904E-35E314BF8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35AF9-EB98-22CB-7CB5-DCD5664E3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72BBC4-BCAE-6DD4-C21C-7DF9ECF21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0" y="0"/>
            <a:ext cx="9238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99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ECC7-B4C0-10E1-05AB-6E495CB91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48EDC-B3A1-F7E2-ACFD-640347DAA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6F19BA-5EB0-EF3A-1AFA-780511E52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80" y="174929"/>
            <a:ext cx="5841520" cy="44129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7BCB6A-F7C8-81DA-7379-C04572F2E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486" y="1585184"/>
            <a:ext cx="6740075" cy="24540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62DCAC-55D5-1640-7D89-E838D6F2D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93754"/>
            <a:ext cx="9220012" cy="226424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0466301-1C64-571B-75ED-98396533B74D}"/>
              </a:ext>
            </a:extLst>
          </p:cNvPr>
          <p:cNvCxnSpPr/>
          <p:nvPr/>
        </p:nvCxnSpPr>
        <p:spPr>
          <a:xfrm>
            <a:off x="5796501" y="6683071"/>
            <a:ext cx="249670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242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B32D5-8C83-DC91-68D1-01763914E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8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II. Paper with codes: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3B45393-E4B8-8257-1C67-D099B21E1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3780" y="901082"/>
            <a:ext cx="6507030" cy="585632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B40145-0629-1E93-51D6-70E8B1F7C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939" y="100591"/>
            <a:ext cx="6180359" cy="105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02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9CFE5-207D-F9A8-3E1A-27CFD57EE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Motivation – Historic Fertility Transition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A5135-05A3-FEA1-B067-0405B499E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48886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The central research question concerns of fertility transitions in industrialized society </a:t>
            </a:r>
          </a:p>
          <a:p>
            <a:r>
              <a:rPr lang="en-US" sz="3200" dirty="0"/>
              <a:t>We commonly observe high income societies have decreasing family size; but, was economic development the only cause of the birth rate decline? </a:t>
            </a:r>
          </a:p>
          <a:p>
            <a:r>
              <a:rPr lang="en-US" sz="3200" dirty="0"/>
              <a:t>What is the direct cause; other than the children quantity and quality trade-off models, or women economic empowerment? </a:t>
            </a:r>
            <a:r>
              <a:rPr lang="en-US" sz="3200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r>
              <a:rPr lang="en-US" sz="3200" dirty="0">
                <a:sym typeface="Wingdings" panose="05000000000000000000" pitchFamily="2" charset="2"/>
              </a:rPr>
              <a:t> Possibly, the social norms regarding acceptance toward family planning and contraception overtaking traditional family values in the England Church</a:t>
            </a:r>
            <a:endParaRPr lang="en-US" sz="3200" dirty="0"/>
          </a:p>
          <a:p>
            <a:pPr marL="0" indent="0">
              <a:buNone/>
            </a:pPr>
            <a:r>
              <a:rPr lang="en-US" sz="3200" dirty="0">
                <a:sym typeface="Wingdings" panose="05000000000000000000" pitchFamily="2" charset="2"/>
              </a:rPr>
              <a:t> We test this in the </a:t>
            </a:r>
            <a:r>
              <a:rPr lang="en-US" sz="3200" dirty="0" err="1">
                <a:sym typeface="Wingdings" panose="05000000000000000000" pitchFamily="2" charset="2"/>
              </a:rPr>
              <a:t>Bradlaugh</a:t>
            </a:r>
            <a:r>
              <a:rPr lang="en-US" sz="3200" dirty="0">
                <a:sym typeface="Wingdings" panose="05000000000000000000" pitchFamily="2" charset="2"/>
              </a:rPr>
              <a:t>-Beasant Trial against contraception books censorship during 1877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71693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23AF2-1D13-0637-8D03-05017C532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18" y="222001"/>
            <a:ext cx="6317974" cy="1325563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Queen v. Charles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Bradlaugh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Annie Besant </a:t>
            </a:r>
          </a:p>
        </p:txBody>
      </p:sp>
      <p:pic>
        <p:nvPicPr>
          <p:cNvPr id="2050" name="Picture 2" descr="Birth Control On Trial - PressReader">
            <a:extLst>
              <a:ext uri="{FF2B5EF4-FFF2-40B4-BE49-F238E27FC236}">
                <a16:creationId xmlns:a16="http://schemas.microsoft.com/office/drawing/2014/main" id="{5F88A916-E717-63A9-1214-BF37E9D7225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114493"/>
            <a:ext cx="6117323" cy="864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ruits of Philosophy: A Treatise on the Population Question">
            <a:extLst>
              <a:ext uri="{FF2B5EF4-FFF2-40B4-BE49-F238E27FC236}">
                <a16:creationId xmlns:a16="http://schemas.microsoft.com/office/drawing/2014/main" id="{2893147B-10CF-EC8C-F9BC-68473991F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753" y="2043485"/>
            <a:ext cx="3608247" cy="473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342ED4-D392-85BD-46CA-0C86E9B2CCBE}"/>
              </a:ext>
            </a:extLst>
          </p:cNvPr>
          <p:cNvSpPr txBox="1"/>
          <p:nvPr/>
        </p:nvSpPr>
        <p:spPr>
          <a:xfrm>
            <a:off x="111318" y="1859340"/>
            <a:ext cx="237643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Malthusian School of Thought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2800" dirty="0"/>
              <a:t>“Promote </a:t>
            </a:r>
          </a:p>
          <a:p>
            <a:r>
              <a:rPr lang="en-US" sz="2800" dirty="0"/>
              <a:t>access to family planning to the poor class”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094050-8DB2-C253-C1CB-F707C2795125}"/>
              </a:ext>
            </a:extLst>
          </p:cNvPr>
          <p:cNvCxnSpPr/>
          <p:nvPr/>
        </p:nvCxnSpPr>
        <p:spPr>
          <a:xfrm flipH="1">
            <a:off x="111318" y="3776870"/>
            <a:ext cx="230587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4912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7085C-794D-FC7E-B0EA-A3EE89A5D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8983D-3F39-72E7-CC0B-B163985DC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1A2CC2-C039-845B-870B-B2FD0B7F3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55" y="71562"/>
            <a:ext cx="7941480" cy="4047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B02067-CCCF-621B-14C1-A1E837CA8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823" y="3587426"/>
            <a:ext cx="5396721" cy="31208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096540-55D1-32A5-CEE9-E9EE0FBF07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464"/>
          <a:stretch/>
        </p:blipFill>
        <p:spPr>
          <a:xfrm>
            <a:off x="7909705" y="3587426"/>
            <a:ext cx="4119784" cy="301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08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032C-B385-A515-A0AA-2AF63EAA7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fact within the UK in 1877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2A694EE-30E7-9ED5-F4C4-7B8F77DEE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EF13A7-FBF3-8FC9-B493-3BB9C4C1B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0988"/>
            <a:ext cx="12192000" cy="506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54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D030E-61AD-2E3A-F37F-FD9A0CDD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Design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A6982A-9BFC-89A1-A151-2EBE7B2210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0" dirty="0"/>
                  <a:t>Model: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𝐶h𝑖𝑙𝑑𝑟𝑒𝑛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h𝑜𝑢𝑠𝑒h𝑜𝑙𝑑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𝐵𝑟𝑖𝑡𝑖𝑠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𝐵𝑟𝑖𝑡𝑖𝑠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Outside UK IPUMS-Census: in Canada 1881 and in the US 1880 </a:t>
                </a:r>
              </a:p>
              <a:p>
                <a:pPr lvl="1"/>
                <a:r>
                  <a:rPr lang="en-US" dirty="0"/>
                  <a:t>They come up with measures of yearly birth decision (from child’s age)</a:t>
                </a:r>
              </a:p>
              <a:p>
                <a:pPr lvl="1"/>
                <a:r>
                  <a:rPr lang="en-US" dirty="0"/>
                  <a:t>Has country of origins, occupations and religions </a:t>
                </a:r>
              </a:p>
              <a:p>
                <a:pPr lvl="1"/>
                <a:r>
                  <a:rPr lang="en-US" dirty="0"/>
                  <a:t>Cluster standard errors at county and district levels </a:t>
                </a:r>
              </a:p>
              <a:p>
                <a:r>
                  <a:rPr lang="en-US" dirty="0"/>
                  <a:t>UK’s Newspaper searchable archive: </a:t>
                </a:r>
                <a:r>
                  <a:rPr lang="en-US" b="0" i="0" u="none" strike="noStrike" baseline="0" dirty="0">
                    <a:latin typeface="CMR10"/>
                    <a:hlinkClick r:id="rId2"/>
                  </a:rPr>
                  <a:t>https://britishnewspaperarchive.co.uk</a:t>
                </a:r>
                <a:r>
                  <a:rPr lang="en-US" b="0" i="0" u="none" strike="noStrike" baseline="0" dirty="0">
                    <a:latin typeface="CMR10"/>
                  </a:rPr>
                  <a:t>.</a:t>
                </a:r>
              </a:p>
              <a:p>
                <a:endParaRPr lang="en-US" sz="1800" b="0" i="0" u="none" strike="noStrike" baseline="0" dirty="0">
                  <a:latin typeface="CMR1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A6982A-9BFC-89A1-A151-2EBE7B221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742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01E3-FE62-B588-F6A4-F8AED74E4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5A4796-9861-A760-4254-8A29325BAD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438" y="408104"/>
            <a:ext cx="9198546" cy="6041791"/>
          </a:xfrm>
        </p:spPr>
      </p:pic>
    </p:spTree>
    <p:extLst>
      <p:ext uri="{BB962C8B-B14F-4D97-AF65-F5344CB8AC3E}">
        <p14:creationId xmlns:p14="http://schemas.microsoft.com/office/powerpoint/2010/main" val="797122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C22DF-9FA7-9BC1-1780-07473BD15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UK Newspapers opening date helps define </a:t>
            </a:r>
            <a:br>
              <a:rPr lang="en-US" sz="3600" b="1" dirty="0"/>
            </a:br>
            <a:r>
              <a:rPr lang="en-US" sz="3600" b="1" dirty="0">
                <a:solidFill>
                  <a:srgbClr val="0070C0"/>
                </a:solidFill>
              </a:rPr>
              <a:t>long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v.</a:t>
            </a:r>
            <a:r>
              <a:rPr lang="en-US" sz="3600" b="1" dirty="0"/>
              <a:t> </a:t>
            </a:r>
            <a:r>
              <a:rPr lang="en-US" sz="3600" b="1" dirty="0">
                <a:solidFill>
                  <a:srgbClr val="FF0000"/>
                </a:solidFill>
              </a:rPr>
              <a:t>short</a:t>
            </a:r>
            <a:r>
              <a:rPr lang="en-US" sz="3600" b="1" dirty="0"/>
              <a:t> exposure-to-trial groups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CCEE6-5FF8-A88D-790C-7D4104589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7CBEF-5BC1-4A03-4E65-4386400F7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214" y="1441830"/>
            <a:ext cx="8755385" cy="45504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F6A27F-5B91-12AD-D0F5-384D4A002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39" y="5743419"/>
            <a:ext cx="11441122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29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30976-7017-F920-508C-6FFF823B1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610DA-80C6-6EDF-953C-74D782926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4B049-AC86-BA48-90DB-18AAA53A9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116" y="0"/>
            <a:ext cx="8971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92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F3AE7-E664-EA0A-DF7C-4CACA18C7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E8992-63E3-52E8-B3BD-E5074CDC0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A32A7-70D3-1783-5A84-D96B3D699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023" y="0"/>
            <a:ext cx="927395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A0F34F-F5FE-8DB6-9A89-4B3A339A6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5115" y="681036"/>
            <a:ext cx="9261770" cy="617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89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4B96D-7D59-A426-76CE-4C59FFFF0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38342-8ED1-D61B-E42A-52B7EA21E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739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72FB2-47CD-2C12-29F1-659AF6BF9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BE508-EB62-B7C9-9C26-50915730F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CF6BE4-792C-A557-68F8-07DBF3A59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524" y="0"/>
            <a:ext cx="9264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01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0BF8D-C46C-FCD1-D8D1-87DBC6180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B898F-AF18-1C67-3B4F-B1E9421B1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94522-F675-60C2-C7B6-CF21EDA1F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76" y="0"/>
            <a:ext cx="9748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466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D773AE-A87B-D541-710E-04334F451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096"/>
          <a:stretch/>
        </p:blipFill>
        <p:spPr>
          <a:xfrm>
            <a:off x="238539" y="537873"/>
            <a:ext cx="11553245" cy="3533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032C4B-70E7-877B-C060-A1DA6D2B1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using Regression (OLS)</a:t>
            </a:r>
            <a:br>
              <a:rPr lang="en-US" dirty="0"/>
            </a:br>
            <a:r>
              <a:rPr lang="en-US" sz="2800" dirty="0"/>
              <a:t>Model: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42EF8C-79DD-AF5C-AEEB-868AB4E6CC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963165"/>
                <a:ext cx="10515600" cy="277158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Example </a:t>
                </a:r>
                <a:r>
                  <a:rPr lang="en-US" dirty="0">
                    <a:latin typeface="Cambria Math" panose="02040503050406030204" pitchFamily="18" charset="0"/>
                  </a:rPr>
                  <a:t>what is the causal effect of 1877 </a:t>
                </a:r>
                <a:r>
                  <a:rPr lang="en-US" dirty="0" err="1">
                    <a:latin typeface="Cambria Math" panose="02040503050406030204" pitchFamily="18" charset="0"/>
                  </a:rPr>
                  <a:t>Bradlaugh</a:t>
                </a:r>
                <a:r>
                  <a:rPr lang="en-US" dirty="0">
                    <a:latin typeface="Cambria Math" panose="02040503050406030204" pitchFamily="18" charset="0"/>
                  </a:rPr>
                  <a:t> Beasant Trial on the British diasporas in Canada? 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Data: using Pop Census 3 years before-after (for females only)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</a:rPr>
                  <a:t>Model: 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𝐶h𝑖𝑙𝑑𝑟𝑒𝑛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h𝑜𝑢𝑠𝑒h𝑜𝑙𝑑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𝐵𝑟𝑖𝑡𝑖𝑠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𝐵𝑟𝑖𝑡𝑖𝑠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𝑖𝑠𝑡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42EF8C-79DD-AF5C-AEEB-868AB4E6CC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963165"/>
                <a:ext cx="10515600" cy="2771589"/>
              </a:xfrm>
              <a:blipFill>
                <a:blip r:embed="rId3"/>
                <a:stretch>
                  <a:fillRect l="-1217" t="-4176" r="-1855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147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B3F6F-928A-B698-110D-3C9E7A3E6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CE23D-1580-A0CE-EDAA-40A8D4389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0A924-4610-6859-FC7A-54A608C62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80" y="0"/>
            <a:ext cx="10854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08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6068C-D81F-30DA-A66B-3DCC252B5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3D459-B364-5506-020E-108F4C03A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521473-94AF-FFB9-47F6-42EA8A928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9733"/>
            <a:ext cx="8158038" cy="29833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7972F6-BC06-E3D5-65D3-4E29130E0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78681"/>
            <a:ext cx="7402664" cy="241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67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04728-7AA6-3C84-0EC9-CA32ED80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32FC8-DD21-AA26-EE50-57F359E81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A0C93-9280-6829-5C3C-D707752B9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2047"/>
            <a:ext cx="9565419" cy="31099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7D4A30-9FF7-86BD-B755-A7115116C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5" y="2717875"/>
            <a:ext cx="6928371" cy="414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804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424</Words>
  <Application>Microsoft Office PowerPoint</Application>
  <PresentationFormat>Widescreen</PresentationFormat>
  <Paragraphs>50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CMR10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DID using Regression (OLS) Model: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Paper with codes:</vt:lpstr>
      <vt:lpstr>Motivation – Historic Fertility Transition</vt:lpstr>
      <vt:lpstr>The Queen v. Charles Bradlaugh and Annie Besant </vt:lpstr>
      <vt:lpstr>PowerPoint Presentation</vt:lpstr>
      <vt:lpstr>Base fact within the UK in 1877</vt:lpstr>
      <vt:lpstr>Research Design</vt:lpstr>
      <vt:lpstr>PowerPoint Presentation</vt:lpstr>
      <vt:lpstr>UK Newspapers opening date helps define  long v. short exposure-to-trial groups 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le.minh.77t@st.kyoto-u.ac.jp</dc:creator>
  <cp:lastModifiedBy>minh le</cp:lastModifiedBy>
  <cp:revision>194</cp:revision>
  <dcterms:created xsi:type="dcterms:W3CDTF">2024-08-05T17:09:04Z</dcterms:created>
  <dcterms:modified xsi:type="dcterms:W3CDTF">2024-08-05T19:32:23Z</dcterms:modified>
</cp:coreProperties>
</file>